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19" r:id="rId1"/>
  </p:sldMasterIdLst>
  <p:notesMasterIdLst>
    <p:notesMasterId r:id="rId34"/>
  </p:notesMasterIdLst>
  <p:sldIdLst>
    <p:sldId id="256" r:id="rId2"/>
    <p:sldId id="265" r:id="rId3"/>
    <p:sldId id="281" r:id="rId4"/>
    <p:sldId id="279" r:id="rId5"/>
    <p:sldId id="257" r:id="rId6"/>
    <p:sldId id="285" r:id="rId7"/>
    <p:sldId id="282" r:id="rId8"/>
    <p:sldId id="267" r:id="rId9"/>
    <p:sldId id="262" r:id="rId10"/>
    <p:sldId id="286" r:id="rId11"/>
    <p:sldId id="268" r:id="rId12"/>
    <p:sldId id="287" r:id="rId13"/>
    <p:sldId id="270" r:id="rId14"/>
    <p:sldId id="271" r:id="rId15"/>
    <p:sldId id="288" r:id="rId16"/>
    <p:sldId id="275" r:id="rId17"/>
    <p:sldId id="289" r:id="rId18"/>
    <p:sldId id="290" r:id="rId19"/>
    <p:sldId id="291" r:id="rId20"/>
    <p:sldId id="276" r:id="rId21"/>
    <p:sldId id="277" r:id="rId22"/>
    <p:sldId id="283" r:id="rId23"/>
    <p:sldId id="278" r:id="rId24"/>
    <p:sldId id="266" r:id="rId25"/>
    <p:sldId id="292" r:id="rId26"/>
    <p:sldId id="264" r:id="rId27"/>
    <p:sldId id="293" r:id="rId28"/>
    <p:sldId id="295" r:id="rId29"/>
    <p:sldId id="296" r:id="rId30"/>
    <p:sldId id="297" r:id="rId31"/>
    <p:sldId id="298" r:id="rId32"/>
    <p:sldId id="29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934A"/>
    <a:srgbClr val="37343A"/>
    <a:srgbClr val="D0D0D0"/>
    <a:srgbClr val="262837"/>
    <a:srgbClr val="2C5078"/>
    <a:srgbClr val="306474"/>
    <a:srgbClr val="CCECFF"/>
    <a:srgbClr val="5C5C5C"/>
    <a:srgbClr val="377199"/>
    <a:srgbClr val="B9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4" autoAdjust="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4C936-9715-4B74-90E0-DF88612EC024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39638-48F9-4778-9CCA-E860EF4A6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1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75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9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92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5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513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504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6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13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68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0EB50A7-069D-448C-998E-91ABC1576BC2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460789E-C12C-49AC-B535-2BDCC2FB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22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20" r:id="rId1"/>
    <p:sldLayoutId id="2147484921" r:id="rId2"/>
    <p:sldLayoutId id="2147484922" r:id="rId3"/>
    <p:sldLayoutId id="2147484923" r:id="rId4"/>
    <p:sldLayoutId id="2147484924" r:id="rId5"/>
    <p:sldLayoutId id="2147484925" r:id="rId6"/>
    <p:sldLayoutId id="2147484926" r:id="rId7"/>
    <p:sldLayoutId id="2147484927" r:id="rId8"/>
    <p:sldLayoutId id="2147484928" r:id="rId9"/>
    <p:sldLayoutId id="2147484929" r:id="rId10"/>
    <p:sldLayoutId id="214748493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eep-math-machine-learning-ai/chapter-8-0-convolutional-neural-networks-for-deep-learning-364971e34ab2" TargetMode="External"/><Relationship Id="rId2" Type="http://schemas.openxmlformats.org/officeDocument/2006/relationships/hyperlink" Target="https://www.youtube.com/channel/UCWN3xxRkmTPmbKwht9FuE5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md/" TargetMode="External"/><Relationship Id="rId4" Type="http://schemas.openxmlformats.org/officeDocument/2006/relationships/hyperlink" Target="https://translate.google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0" y="1285439"/>
            <a:ext cx="6070600" cy="2585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17500">
              <a:schemeClr val="bg1">
                <a:alpha val="64000"/>
              </a:schemeClr>
            </a:glow>
            <a:softEdge rad="12700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5400" b="1">
                <a:ln w="0"/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2C5078"/>
                    </a:gs>
                  </a:gsLst>
                  <a:lin ang="5400000" scaled="1"/>
                  <a:tileRect/>
                </a:gradFill>
                <a:ea typeface="Cambria Math" panose="02040503050406030204" pitchFamily="18" charset="0"/>
              </a:rPr>
              <a:t>R</a:t>
            </a:r>
            <a:r>
              <a:rPr lang="pt-BR" sz="5400" b="1" smtClean="0">
                <a:ln w="0"/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2C5078"/>
                    </a:gs>
                  </a:gsLst>
                  <a:lin ang="5400000" scaled="1"/>
                  <a:tileRect/>
                </a:gradFill>
                <a:ea typeface="Cambria Math" panose="02040503050406030204" pitchFamily="18" charset="0"/>
              </a:rPr>
              <a:t>ețe</a:t>
            </a:r>
            <a:r>
              <a:rPr lang="ro-RO" sz="5400" b="1" smtClean="0">
                <a:ln w="0"/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2C5078"/>
                    </a:gs>
                  </a:gsLst>
                  <a:lin ang="5400000" scaled="1"/>
                  <a:tileRect/>
                </a:gradFill>
                <a:ea typeface="Cambria Math" panose="02040503050406030204" pitchFamily="18" charset="0"/>
              </a:rPr>
              <a:t>le</a:t>
            </a:r>
            <a:r>
              <a:rPr lang="pt-BR" sz="5400" b="1" smtClean="0">
                <a:ln w="0"/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2C5078"/>
                    </a:gs>
                  </a:gsLst>
                  <a:lin ang="5400000" scaled="1"/>
                  <a:tileRect/>
                </a:gradFill>
                <a:ea typeface="Cambria Math" panose="02040503050406030204" pitchFamily="18" charset="0"/>
              </a:rPr>
              <a:t> </a:t>
            </a:r>
            <a:endParaRPr lang="ro-RO" sz="5400" b="1" smtClean="0">
              <a:ln w="0"/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100000">
                    <a:srgbClr val="2C5078"/>
                  </a:gs>
                </a:gsLst>
                <a:lin ang="5400000" scaled="1"/>
                <a:tileRect/>
              </a:gradFill>
              <a:ea typeface="Cambria Math" panose="02040503050406030204" pitchFamily="18" charset="0"/>
            </a:endParaRPr>
          </a:p>
          <a:p>
            <a:pPr algn="ctr"/>
            <a:r>
              <a:rPr lang="ro-RO" sz="5400" b="1" smtClean="0">
                <a:ln w="0"/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2C5078"/>
                    </a:gs>
                  </a:gsLst>
                  <a:lin ang="5400000" scaled="1"/>
                  <a:tileRect/>
                </a:gradFill>
                <a:ea typeface="Cambria Math" panose="02040503050406030204" pitchFamily="18" charset="0"/>
              </a:rPr>
              <a:t>N</a:t>
            </a:r>
            <a:r>
              <a:rPr lang="pt-BR" sz="5400" b="1" smtClean="0">
                <a:ln w="0"/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2C5078"/>
                    </a:gs>
                  </a:gsLst>
                  <a:lin ang="5400000" scaled="1"/>
                  <a:tileRect/>
                </a:gradFill>
                <a:ea typeface="Cambria Math" panose="02040503050406030204" pitchFamily="18" charset="0"/>
              </a:rPr>
              <a:t>euronal</a:t>
            </a:r>
            <a:r>
              <a:rPr lang="ro-RO" sz="5400" b="1" smtClean="0">
                <a:ln w="0"/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2C5078"/>
                    </a:gs>
                  </a:gsLst>
                  <a:lin ang="5400000" scaled="1"/>
                  <a:tileRect/>
                </a:gradFill>
                <a:ea typeface="Cambria Math" panose="02040503050406030204" pitchFamily="18" charset="0"/>
              </a:rPr>
              <a:t>e</a:t>
            </a:r>
            <a:r>
              <a:rPr lang="pt-BR" sz="5400" b="1" smtClean="0">
                <a:ln w="0"/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2C5078"/>
                    </a:gs>
                  </a:gsLst>
                  <a:lin ang="5400000" scaled="1"/>
                  <a:tileRect/>
                </a:gradFill>
                <a:ea typeface="Cambria Math" panose="02040503050406030204" pitchFamily="18" charset="0"/>
              </a:rPr>
              <a:t> </a:t>
            </a:r>
            <a:r>
              <a:rPr lang="pt-BR" sz="5400" b="1">
                <a:ln w="0"/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2C5078"/>
                    </a:gs>
                  </a:gsLst>
                  <a:lin ang="5400000" scaled="1"/>
                  <a:tileRect/>
                </a:gradFill>
                <a:ea typeface="Cambria Math" panose="02040503050406030204" pitchFamily="18" charset="0"/>
              </a:rPr>
              <a:t>de </a:t>
            </a:r>
            <a:r>
              <a:rPr lang="ro-RO" sz="5400" b="1" smtClean="0">
                <a:ln w="0"/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2C5078"/>
                    </a:gs>
                  </a:gsLst>
                  <a:lin ang="5400000" scaled="1"/>
                  <a:tileRect/>
                </a:gradFill>
                <a:ea typeface="Cambria Math" panose="02040503050406030204" pitchFamily="18" charset="0"/>
              </a:rPr>
              <a:t>C</a:t>
            </a:r>
            <a:r>
              <a:rPr lang="pt-BR" sz="5400" b="1" smtClean="0">
                <a:ln w="0"/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2C5078"/>
                    </a:gs>
                  </a:gsLst>
                  <a:lin ang="5400000" scaled="1"/>
                  <a:tileRect/>
                </a:gradFill>
                <a:ea typeface="Cambria Math" panose="02040503050406030204" pitchFamily="18" charset="0"/>
              </a:rPr>
              <a:t>onvoluție</a:t>
            </a:r>
            <a:endParaRPr lang="en-US" sz="5400" b="1">
              <a:ln w="0"/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100000">
                    <a:srgbClr val="2C5078"/>
                  </a:gs>
                </a:gsLst>
                <a:lin ang="5400000" scaled="1"/>
                <a:tileRect/>
              </a:gradFill>
              <a:ea typeface="Cambria Math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400" y="5156200"/>
            <a:ext cx="348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</a:t>
            </a:r>
            <a:r>
              <a:rPr lang="ro-RO" sz="2800" b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tor </a:t>
            </a:r>
            <a:r>
              <a:rPr lang="en-US" sz="2800" b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Heghea Nicolae</a:t>
            </a:r>
          </a:p>
        </p:txBody>
      </p:sp>
    </p:spTree>
    <p:extLst>
      <p:ext uri="{BB962C8B-B14F-4D97-AF65-F5344CB8AC3E}">
        <p14:creationId xmlns:p14="http://schemas.microsoft.com/office/powerpoint/2010/main" val="23351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9806" y="263621"/>
            <a:ext cx="3573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Convoluția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1912" y="53475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43" y="1262529"/>
            <a:ext cx="9289411" cy="52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800" y="267973"/>
            <a:ext cx="1100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Normalizarea </a:t>
            </a: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</a:t>
            </a: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5288" y="5946425"/>
            <a:ext cx="433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b="1" smtClean="0">
                <a:solidFill>
                  <a:schemeClr val="tx1">
                    <a:lumMod val="95000"/>
                  </a:schemeClr>
                </a:solidFill>
              </a:rPr>
              <a:t>ReLu - </a:t>
            </a:r>
            <a:r>
              <a:rPr lang="en-US" sz="2400" b="1" smtClean="0">
                <a:solidFill>
                  <a:schemeClr val="tx1">
                    <a:lumMod val="95000"/>
                  </a:schemeClr>
                </a:solidFill>
              </a:rPr>
              <a:t>Rectified </a:t>
            </a:r>
            <a:r>
              <a:rPr lang="en-US" sz="2400" b="1">
                <a:solidFill>
                  <a:schemeClr val="tx1">
                    <a:lumMod val="95000"/>
                  </a:schemeClr>
                </a:solidFill>
              </a:rPr>
              <a:t>Linear Units</a:t>
            </a:r>
            <a:endParaRPr lang="en-US" sz="60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32" y="1452085"/>
            <a:ext cx="9147199" cy="43720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91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800" y="267973"/>
            <a:ext cx="1100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Normalizarea </a:t>
            </a: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</a:t>
            </a: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36" y="1518010"/>
            <a:ext cx="9159991" cy="42449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03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6900" y="267973"/>
            <a:ext cx="1096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Normalizarea </a:t>
            </a: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</a:t>
            </a: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1912" y="53475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63" y="1872314"/>
            <a:ext cx="11471838" cy="4210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29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267973"/>
            <a:ext cx="10880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Unificarea (Pooling)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1912" y="53475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346250"/>
            <a:ext cx="8057562" cy="4974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13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6797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Pooling (</a:t>
            </a: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unificarea)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1912" y="53475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6" y="1587870"/>
            <a:ext cx="11707008" cy="4749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36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97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Straturile ascunse</a:t>
            </a: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(Fully </a:t>
            </a:r>
            <a:r>
              <a:rPr lang="en-US" sz="4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connected </a:t>
            </a:r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</a:t>
            </a:r>
            <a:r>
              <a:rPr lang="ro-RO" sz="4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o-RO" sz="48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1912" y="53475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2" r="12086"/>
          <a:stretch/>
        </p:blipFill>
        <p:spPr>
          <a:xfrm>
            <a:off x="825500" y="1759381"/>
            <a:ext cx="3708400" cy="3377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647699" y="4293745"/>
            <a:ext cx="59483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b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Returnează un vector, ai cărui valori reprezinta un </a:t>
            </a:r>
            <a:r>
              <a:rPr lang="ro-RO" sz="2800" b="1" i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</a:t>
            </a:r>
            <a:r>
              <a:rPr lang="ro-RO" sz="2800" b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(număr de puncte).</a:t>
            </a:r>
            <a:endParaRPr lang="en-US" sz="2800" b="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699" y="1759381"/>
            <a:ext cx="5948339" cy="2222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32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51912" y="53475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850350"/>
            <a:ext cx="12179300" cy="2800767"/>
          </a:xfrm>
          <a:prstGeom prst="rect">
            <a:avLst/>
          </a:prstGeom>
          <a:solidFill>
            <a:srgbClr val="37343A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Cum știu </a:t>
            </a:r>
            <a:r>
              <a:rPr lang="en-US" sz="3200" b="1" i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filtrele</a:t>
            </a:r>
            <a:r>
              <a:rPr lang="en-US" sz="320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din pasul de convolu</a:t>
            </a:r>
            <a:r>
              <a:rPr lang="ro-RO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 de </a:t>
            </a:r>
            <a:r>
              <a:rPr lang="en-US" sz="320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căuta marginile și curbele? </a:t>
            </a:r>
            <a:endParaRPr lang="en-US" sz="3200" smtClean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Cum ști</a:t>
            </a:r>
            <a:r>
              <a:rPr lang="ro-RO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3200" b="1" i="1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straturile ascunse</a:t>
            </a:r>
            <a:r>
              <a:rPr lang="ro-RO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</a:t>
            </a:r>
            <a:r>
              <a:rPr lang="en-US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 hărți de activare trebuie să se uite? </a:t>
            </a:r>
            <a:endParaRPr lang="en-US" sz="3200" smtClean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Cum </a:t>
            </a:r>
            <a:r>
              <a:rPr lang="en-US" sz="320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știu filtrele din fiecare strat ce </a:t>
            </a:r>
            <a:r>
              <a:rPr lang="en-US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valori</a:t>
            </a:r>
            <a:r>
              <a:rPr lang="ro-RO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trebuie </a:t>
            </a:r>
            <a:r>
              <a:rPr lang="en-US" sz="32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să </a:t>
            </a:r>
            <a:r>
              <a:rPr lang="en-US" sz="320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aibă? </a:t>
            </a:r>
            <a:endParaRPr lang="en-US" sz="3200" smtClean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5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86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Instruirea </a:t>
            </a:r>
            <a:r>
              <a:rPr lang="en-US" sz="4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(Training)</a:t>
            </a:r>
            <a:endParaRPr lang="ro-RO" sz="48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90820" y="3950504"/>
                <a:ext cx="10210359" cy="1323439"/>
              </a:xfrm>
              <a:prstGeom prst="rect">
                <a:avLst/>
              </a:prstGeom>
              <a:solidFill>
                <a:srgbClr val="37343A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o-RO" sz="4000">
                    <a:solidFill>
                      <a:schemeClr val="tx1">
                        <a:lumMod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Acest proces de antrenare este denumit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>
                            <a:lumMod val="8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𝒃𝒂𝒄𝒌𝒑𝒓𝒐𝒑𝒂𝒈𝒂𝒕𝒊𝒐𝒏</m:t>
                    </m:r>
                  </m:oMath>
                </a14:m>
                <a:r>
                  <a:rPr lang="en-US" sz="4000" smtClean="0">
                    <a:solidFill>
                      <a:schemeClr val="tx1">
                        <a:lumMod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  <a:endParaRPr lang="en-US" sz="400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20" y="3950504"/>
                <a:ext cx="10210359" cy="1323439"/>
              </a:xfrm>
              <a:prstGeom prst="rect">
                <a:avLst/>
              </a:prstGeom>
              <a:blipFill>
                <a:blip r:embed="rId2"/>
                <a:stretch>
                  <a:fillRect t="-8219" b="-2146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73269" y="1574800"/>
            <a:ext cx="11519338" cy="1323439"/>
          </a:xfrm>
          <a:prstGeom prst="rect">
            <a:avLst/>
          </a:prstGeom>
          <a:solidFill>
            <a:srgbClr val="262837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o-RO" sz="40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Instruirea este </a:t>
            </a:r>
            <a:r>
              <a:rPr lang="ro-RO" sz="40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proces prin care ConvNet-urile iși</a:t>
            </a:r>
            <a:endParaRPr lang="en-US" sz="4000" smtClean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o-RO" sz="40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ajustează propriile filtre.</a:t>
            </a:r>
          </a:p>
        </p:txBody>
      </p:sp>
    </p:spTree>
    <p:extLst>
      <p:ext uri="{BB962C8B-B14F-4D97-AF65-F5344CB8AC3E}">
        <p14:creationId xmlns:p14="http://schemas.microsoft.com/office/powerpoint/2010/main" val="28085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5240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smtClean="0">
                <a:solidFill>
                  <a:schemeClr val="tx1">
                    <a:lumMod val="95000"/>
                  </a:schemeClr>
                </a:solidFill>
                <a:ea typeface="Cambria Math" panose="02040503050406030204" pitchFamily="18" charset="0"/>
              </a:rPr>
              <a:t>B𝐚𝐜𝐤𝐩𝐫𝐨𝐩𝐚𝐠𝐚𝐭𝐢𝐨𝐧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51912" y="53602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1754" y="1331297"/>
            <a:ext cx="4212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4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Funcția de pierdere</a:t>
            </a:r>
            <a:endParaRPr lang="en-US" sz="40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4" y="2762703"/>
            <a:ext cx="4496427" cy="600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45433" y="4390707"/>
                <a:ext cx="2248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𝑒𝑟𝑜𝑎𝑟𝑒𝑎</m:t>
                      </m:r>
                    </m:oMath>
                  </m:oMathPara>
                </a14:m>
                <a:endParaRPr lang="en-US" sz="2800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33" y="4390707"/>
                <a:ext cx="22489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420503" y="1331297"/>
            <a:ext cx="4418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4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Actualizarea filtrelor</a:t>
            </a:r>
            <a:endParaRPr lang="en-US" sz="40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26108" y="2211552"/>
                <a:ext cx="4407297" cy="1494768"/>
              </a:xfrm>
              <a:prstGeom prst="rect">
                <a:avLst/>
              </a:prstGeom>
              <a:solidFill>
                <a:srgbClr val="D0D0D0"/>
              </a:solidFill>
              <a:ln w="381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262837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800" b="0" i="1" smtClean="0">
                          <a:solidFill>
                            <a:srgbClr val="262837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26283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26283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262837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rgbClr val="262837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800" b="0" i="1" smtClean="0">
                          <a:solidFill>
                            <a:srgbClr val="262837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rgbClr val="262837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rgbClr val="262837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rgbClr val="262837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4800" smtClean="0">
                  <a:solidFill>
                    <a:srgbClr val="262837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08" y="2211552"/>
                <a:ext cx="4407297" cy="14947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20503" y="4390707"/>
                <a:ext cx="3638175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𝑓𝑖𝑙𝑡𝑟𝑢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i="1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𝑓𝑖𝑙𝑡𝑟𝑢𝑙</m:t>
                    </m:r>
                    <m:r>
                      <a:rPr lang="ro-RO" sz="2800" b="0" i="1" smtClean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smtClean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𝑖𝑛𝑖</m:t>
                    </m:r>
                  </m:oMath>
                </a14:m>
                <a:r>
                  <a:rPr lang="ro-RO" sz="2800" b="0" i="1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ț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𝑖𝑎𝑙</m:t>
                    </m:r>
                  </m:oMath>
                </a14:m>
                <a:endParaRPr lang="en-US" sz="2800" i="1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𝑟𝑎𝑡𝑎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𝑖𝑛𝑠𝑡𝑟𝑢𝑖𝑟𝑒</m:t>
                      </m:r>
                    </m:oMath>
                  </m:oMathPara>
                </a14:m>
                <a:endParaRPr lang="en-US" sz="2800" b="0" i="1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503" y="4390707"/>
                <a:ext cx="3638175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46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1906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mbria Math" panose="02040503050406030204" pitchFamily="18" charset="0"/>
              </a:rPr>
              <a:t>Unde sunt utilizate ConvNet-urile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Cambria Math" panose="020405030504060302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04552" y="1239177"/>
            <a:ext cx="3397876" cy="2418256"/>
            <a:chOff x="2798182" y="1262714"/>
            <a:chExt cx="3457124" cy="25187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182" y="1673309"/>
              <a:ext cx="3457124" cy="210815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798182" y="1262714"/>
              <a:ext cx="3457124" cy="384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mtClean="0">
                  <a:solidFill>
                    <a:schemeClr val="tx1">
                      <a:lumMod val="8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detectarea fețelor</a:t>
              </a:r>
              <a:endParaRPr lang="en-US" smtClean="0">
                <a:solidFill>
                  <a:schemeClr val="tx1">
                    <a:lumMod val="8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585763" y="4003127"/>
            <a:ext cx="3457124" cy="2399632"/>
            <a:chOff x="1534425" y="4114655"/>
            <a:chExt cx="3457124" cy="23996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425" y="4114655"/>
              <a:ext cx="3457124" cy="20054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34425" y="6144955"/>
              <a:ext cx="345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mtClean="0">
                  <a:solidFill>
                    <a:schemeClr val="tx1">
                      <a:lumMod val="8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detectarea obiectelor</a:t>
              </a:r>
              <a:endParaRPr lang="en-US" smtClean="0">
                <a:solidFill>
                  <a:schemeClr val="tx1">
                    <a:lumMod val="8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1183" y="1250616"/>
            <a:ext cx="2409159" cy="2406817"/>
            <a:chOff x="-18210" y="1258649"/>
            <a:chExt cx="2409159" cy="24068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61" y="1660047"/>
              <a:ext cx="2005419" cy="200541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-18210" y="1258649"/>
              <a:ext cx="240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mtClean="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de</a:t>
              </a:r>
              <a:r>
                <a:rPr lang="en-US" smtClean="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r>
                <a:rPr lang="ro-RO" smtClean="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ectarea </a:t>
              </a:r>
              <a:r>
                <a:rPr lang="ro-RO" smtClean="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semnelor</a:t>
              </a:r>
              <a:endParaRPr lang="en-US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70471" y="4003127"/>
            <a:ext cx="3352800" cy="2615405"/>
            <a:chOff x="6664712" y="2362554"/>
            <a:chExt cx="4854305" cy="41158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712" y="2362554"/>
              <a:ext cx="4854305" cy="35042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64712" y="5897230"/>
              <a:ext cx="4854305" cy="581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8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auto-conducerea automobilelor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162021" y="1050060"/>
            <a:ext cx="3420378" cy="2596041"/>
            <a:chOff x="8225396" y="3502033"/>
            <a:chExt cx="3430576" cy="266837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5397" y="3931960"/>
              <a:ext cx="3430575" cy="223845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225396" y="3502033"/>
              <a:ext cx="3430575" cy="411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procesarea </a:t>
              </a:r>
              <a:r>
                <a:rPr lang="en-US" sz="200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limbajului </a:t>
              </a:r>
              <a:r>
                <a:rPr lang="en-US" sz="2000" smtClean="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natural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53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6797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Clasificarea (SoftMax)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51912" y="53475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13800" y="16891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0" i="1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5267" y="1519822"/>
                <a:ext cx="5609292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Convertează scorurile în probabilități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ro-RO" sz="280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</a:t>
                </a:r>
                <a:r>
                  <a:rPr lang="ro-RO" sz="2800" b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 la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0.0 →</m:t>
                    </m:r>
                    <m:r>
                      <a:rPr lang="en-US" sz="2800" b="0" i="1" smtClean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1.0</m:t>
                    </m:r>
                  </m:oMath>
                </a14:m>
                <a:endParaRPr lang="en-US" sz="2800" b="0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ro-RO" sz="28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o-RO" sz="2800" b="0" i="1" smtClean="0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o-RO" sz="2800" b="0" i="1" smtClean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2800" b="0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67" y="1519822"/>
                <a:ext cx="5609292" cy="1384995"/>
              </a:xfrm>
              <a:prstGeom prst="rect">
                <a:avLst/>
              </a:prstGeom>
              <a:blipFill>
                <a:blip r:embed="rId2"/>
                <a:stretch>
                  <a:fillRect l="-2283" t="-5263"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67" y="3695023"/>
            <a:ext cx="6459732" cy="19318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91400" y="2463894"/>
                <a:ext cx="3447957" cy="2585451"/>
              </a:xfrm>
              <a:prstGeom prst="rect">
                <a:avLst/>
              </a:prstGeom>
              <a:solidFill>
                <a:srgbClr val="37343A"/>
              </a:solidFill>
              <a:ln w="254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ro-RO" sz="4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4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4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ro-RO" sz="4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o-RO" sz="4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4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o-RO" sz="4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4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o-RO" sz="4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4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ro-RO" sz="4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ro-RO" sz="4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ro-RO" sz="4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o-RO" sz="4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4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o-RO" sz="4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4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ro-RO" sz="4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o-RO" sz="3600" b="0" smtClean="0">
                  <a:solidFill>
                    <a:schemeClr val="tx1">
                      <a:lumMod val="95000"/>
                    </a:schemeClr>
                  </a:solidFill>
                  <a:effectLst/>
                </a:endParaRPr>
              </a:p>
              <a:p>
                <a:endParaRPr lang="ro-RO" sz="3600">
                  <a:solidFill>
                    <a:schemeClr val="tx1">
                      <a:lumMod val="95000"/>
                    </a:schemeClr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36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o-RO" sz="36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o-RO" sz="36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ro-RO" sz="36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o-RO" sz="36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ro-RO" sz="36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o-RO" sz="36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𝑠𝑐𝑜𝑟</m:t>
                      </m:r>
                    </m:oMath>
                  </m:oMathPara>
                </a14:m>
                <a:endParaRPr lang="en-US" sz="3600" b="0" smtClean="0">
                  <a:solidFill>
                    <a:schemeClr val="tx1">
                      <a:lumMod val="9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2463894"/>
                <a:ext cx="3447957" cy="2585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181756" y="1519822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Funcția SoftMax</a:t>
            </a:r>
          </a:p>
        </p:txBody>
      </p:sp>
    </p:spTree>
    <p:extLst>
      <p:ext uri="{BB962C8B-B14F-4D97-AF65-F5344CB8AC3E}">
        <p14:creationId xmlns:p14="http://schemas.microsoft.com/office/powerpoint/2010/main" val="239234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6797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Clasificarea</a:t>
            </a:r>
            <a:endParaRPr lang="ro-RO" sz="48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1912" y="53475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72" y="1908946"/>
            <a:ext cx="9931255" cy="3120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324757" y="2472329"/>
            <a:ext cx="1348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b="1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Același </a:t>
            </a:r>
          </a:p>
          <a:p>
            <a:pPr algn="ctr"/>
            <a:r>
              <a:rPr lang="ro-RO" sz="2400" b="1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en-US" sz="2400" b="1" smtClean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43700" y="427990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Max value</a:t>
            </a:r>
            <a:endParaRPr lang="en-US" sz="2400" b="1" smtClean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9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64600" y="4200624"/>
            <a:ext cx="253936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smtClean="0">
                <a:ln/>
                <a:solidFill>
                  <a:schemeClr val="bg2">
                    <a:lumMod val="75000"/>
                  </a:schemeClr>
                </a:solidFill>
              </a:rPr>
              <a:t>Ce?</a:t>
            </a:r>
            <a:endParaRPr lang="en-US" sz="6000" b="1">
              <a:ln/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900" y="308908"/>
            <a:ext cx="7962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rețea neuronală de convoluție este </a:t>
            </a:r>
            <a:endParaRPr lang="ro-RO" sz="40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</a:t>
            </a:r>
            <a:r>
              <a:rPr lang="en-US" sz="40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rețea de diferite tipuri de straturi </a:t>
            </a:r>
            <a:r>
              <a:rPr lang="en-US" sz="4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conectate </a:t>
            </a:r>
            <a:r>
              <a:rPr lang="en-US" sz="40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secvențial împreună.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4500" y="2861796"/>
            <a:ext cx="5651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Tipuri de straturi</a:t>
            </a:r>
          </a:p>
          <a:p>
            <a:endParaRPr lang="ro-RO" sz="28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Convoluție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Unificare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o-RO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</a:t>
            </a:r>
            <a:r>
              <a:rPr lang="en-US" sz="2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Connected layer (Dense)</a:t>
            </a:r>
          </a:p>
        </p:txBody>
      </p:sp>
    </p:spTree>
    <p:extLst>
      <p:ext uri="{BB962C8B-B14F-4D97-AF65-F5344CB8AC3E}">
        <p14:creationId xmlns:p14="http://schemas.microsoft.com/office/powerpoint/2010/main" val="3395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4277" y="318773"/>
            <a:ext cx="10223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de Architectură - CNN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51912" y="53475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9" y="1689100"/>
            <a:ext cx="11944371" cy="424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39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298450"/>
            <a:ext cx="7620000" cy="1943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2524125"/>
            <a:ext cx="8648700" cy="4095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469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2" y="1112837"/>
            <a:ext cx="10058400" cy="48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2681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Networks (CNN)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Neural Network 3D Simulation(iphone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1474" y="1606896"/>
            <a:ext cx="7809052" cy="43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099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data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71" y="1236170"/>
            <a:ext cx="5663646" cy="482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06" y="1236168"/>
            <a:ext cx="5663649" cy="48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1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17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 data</a:t>
            </a:r>
            <a:endParaRPr lang="en-US" sz="36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0373" y="3920358"/>
            <a:ext cx="2995448" cy="152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b="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332186" y="646331"/>
            <a:ext cx="10231821" cy="61863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create_training_data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CATEGORIES: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 = os.path.join(DATADIR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category)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class_num = CATEGORIES.index(category)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tqdm(os.listdir(path)):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smtClean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img_array = cv2.imread(os.path.join(path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img)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cv2.IMREAD_GRAYSCALE)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new_array = cv2.resize(img_array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(IMG_SIZE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IMG_SIZE))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training_data.append([new_array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class_num])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pickle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create_training_data()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x = []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y = 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training_data: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x.append(features)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y.append(label)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x = np.array(x).reshape(-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IMG_SIZE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IMG_SIZE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pickle_out =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"x.pickle"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"wb"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pickle.dump(x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pickle_out)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pickle_out.close()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pickle_out =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"y.pickle"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"wb"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pickle.dump(y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pickle_out)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pickle_out.close()</a:t>
            </a:r>
            <a:endParaRPr kumimoji="0" lang="en-US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97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732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data</a:t>
            </a:r>
            <a:endParaRPr lang="en-US" sz="36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0373" y="3920358"/>
            <a:ext cx="2995448" cy="152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b="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38703" y="1032505"/>
            <a:ext cx="7725103" cy="50475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training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pickle_in =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"x.pickle"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"rb"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X = pickle.load(pickle_in)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pickle_in =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"y.pickle"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"rb"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y = pickle.load(pickle_in)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X = tf.keras.utils.normalize(X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y = np.asarray(y)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model = Sequential()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model.add(ks.layers.Flatten(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=X.shape[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:]))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model.add(ks.layers.Dense(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=tf.nn.relu))  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model.add(ks.layers.Dense(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=tf.nn.relu)) 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model.add(ks.layers.Dense(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=tf.nn.softmax)) 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model.compile(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optimizer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'adam'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'sparse_categorical_crossentropy'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what to track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model.fit(X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validation_split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model.save(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'64x3-CNN.model'</a:t>
            </a:r>
            <a:r>
              <a:rPr kumimoji="0" lang="en-US" altLang="en-US" sz="14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403087" y="1451570"/>
            <a:ext cx="27719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smtClean="0">
                <a:ln/>
                <a:solidFill>
                  <a:schemeClr val="bg2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De 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4399" y="1118731"/>
            <a:ext cx="85566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Nu </a:t>
            </a:r>
            <a:r>
              <a:rPr lang="en-US" sz="32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avem nevoie </a:t>
            </a:r>
            <a:r>
              <a:rPr lang="en-US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de </a:t>
            </a:r>
            <a:r>
              <a:rPr lang="en-US" sz="32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 oferi caracteristici, CNN </a:t>
            </a:r>
            <a:r>
              <a:rPr lang="en-US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înțelege caracteristicile </a:t>
            </a:r>
            <a:r>
              <a:rPr lang="en-US" sz="32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corecte de </a:t>
            </a:r>
            <a:r>
              <a:rPr lang="en-US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la sine</a:t>
            </a:r>
            <a:r>
              <a:rPr lang="ro-RO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ro-RO" sz="32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ro-RO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	Mult mai bine </a:t>
            </a:r>
            <a:r>
              <a:rPr lang="en-US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cu c</a:t>
            </a:r>
            <a:r>
              <a:rPr lang="ro-RO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ît</a:t>
            </a:r>
            <a:r>
              <a:rPr lang="en-US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merge</a:t>
            </a:r>
            <a:r>
              <a:rPr lang="ro-RO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mai</a:t>
            </a:r>
            <a:r>
              <a:rPr lang="en-US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profund</a:t>
            </a:r>
            <a:r>
              <a:rPr lang="ro-RO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ro-RO" sz="32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ro-RO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Este usor de studiat</a:t>
            </a:r>
            <a:r>
              <a:rPr lang="ro-RO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 sz="32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32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Eficiente </a:t>
            </a:r>
            <a:r>
              <a:rPr lang="ro-RO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în recunoașterea și clasificarea imaginilor</a:t>
            </a:r>
            <a:endParaRPr lang="ro-RO" sz="32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ro-RO" sz="32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ro-RO" sz="32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Cum CNN-urile înțeleg datele. </a:t>
            </a:r>
            <a:r>
              <a:rPr lang="ro-RO" sz="2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(ex. Scalarea imaginile)</a:t>
            </a:r>
            <a:endParaRPr lang="ro-RO" sz="32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03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166"/>
            <a:ext cx="236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data</a:t>
            </a:r>
            <a:endParaRPr lang="en-US" sz="36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0373" y="3920358"/>
            <a:ext cx="2995448" cy="152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b="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28344" y="2107886"/>
            <a:ext cx="6889531" cy="239054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nameCategory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img_path):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img1 = load_img(img_path)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img2 = prepare2gray(img1)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prediction =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9455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.model.predict([img2])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category = CATEGORIES[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(prediction[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])]</a:t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 </a:t>
            </a:r>
            <a:endParaRPr kumimoji="0" lang="en-US" alt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0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738" y="168166"/>
            <a:ext cx="256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</a:t>
            </a:r>
            <a:r>
              <a:rPr lang="ro-RO" sz="36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ția</a:t>
            </a:r>
            <a:endParaRPr lang="en-US" sz="36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0373" y="3920358"/>
            <a:ext cx="2995448" cy="152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b="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09" y="1634304"/>
            <a:ext cx="4820323" cy="4105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97" y="382542"/>
            <a:ext cx="4810796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0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738" y="168166"/>
            <a:ext cx="256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Bibliografie</a:t>
            </a:r>
            <a:endParaRPr lang="en-US" sz="36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0373" y="3920358"/>
            <a:ext cx="2995448" cy="152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b="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7457" y="1246747"/>
            <a:ext cx="9827891" cy="7078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C7934A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Siraj Raval</a:t>
            </a:r>
            <a:r>
              <a:rPr lang="ro-RO" sz="2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ro-RO" sz="2000" b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20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1400" i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https://www.youtube.com/channel/UCWN3xxRkmTPmbKwht9FuE5A</a:t>
            </a:r>
            <a:endParaRPr lang="en-US" sz="2000" b="0" i="1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97460" y="2179841"/>
            <a:ext cx="9827892" cy="7078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C7934A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Adit Deshpande</a:t>
            </a:r>
            <a:r>
              <a:rPr lang="ro-RO" sz="2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ro-RO" sz="2000" b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20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1400" i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https://medium.com/deep-math-machine-learning-ai/chapter-8-0-convolutional-neural-networks-for-deep-learning-364971e34ab2</a:t>
            </a:r>
            <a:endParaRPr lang="en-US" sz="2000" b="0" i="1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7460" y="3108951"/>
            <a:ext cx="9827891" cy="7078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C7934A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Madhu Sanjeevi ( Mady </a:t>
            </a:r>
            <a:r>
              <a:rPr lang="en-US" sz="2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o-RO" sz="20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o-RO" sz="2000" b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20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1400" i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https://medium.com/deep-math-machine-learning-ai/chapter-8-0-convolutional-neural-networks-for-deep-learning-364971e34ab2</a:t>
            </a:r>
            <a:endParaRPr lang="en-US" sz="2000" b="0" i="1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7459" y="4038061"/>
            <a:ext cx="9827891" cy="70788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C7934A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Madhu Sanjeevi ( Mady </a:t>
            </a:r>
            <a:r>
              <a:rPr lang="en-US" sz="2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o-RO" sz="20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o-RO" sz="2000" b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20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1400" i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https://medium.com/deep-math-machine-learning-ai/chapter-8-0-convolutional-neural-networks-for-deep-learning-364971e34ab2</a:t>
            </a:r>
            <a:endParaRPr lang="en-US" sz="2000" b="0" i="1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7458" y="4967171"/>
            <a:ext cx="9827891" cy="89255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C7934A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Google </a:t>
            </a:r>
            <a:r>
              <a:rPr lang="ro-RO" smtClean="0"/>
              <a:t> /  </a:t>
            </a:r>
            <a:r>
              <a:rPr lang="en-US" smtClean="0"/>
              <a:t>Google Translate</a:t>
            </a:r>
            <a:endParaRPr lang="ro-RO" sz="20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o-RO" sz="2000" b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20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1400" i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https</a:t>
            </a:r>
            <a:r>
              <a:rPr lang="ro-RO" sz="1400" i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://</a:t>
            </a:r>
            <a:r>
              <a:rPr lang="ro-RO" sz="1400" i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translate.google.com</a:t>
            </a:r>
            <a:endParaRPr lang="ro-RO" sz="1400" i="1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o-RO" sz="1400" b="0" i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1400" i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o-RO" sz="1400" i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https://</a:t>
            </a:r>
            <a:r>
              <a:rPr lang="ro-RO" sz="1400" i="1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www.google.md</a:t>
            </a:r>
            <a:endParaRPr lang="ro-RO" sz="1400" i="1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291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1600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40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 Math" panose="02040503050406030204" pitchFamily="18" charset="0"/>
              </a:rPr>
              <a:t>Model de </a:t>
            </a:r>
            <a:r>
              <a:rPr lang="ro-RO" sz="44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 Math" panose="02040503050406030204" pitchFamily="18" charset="0"/>
              </a:rPr>
              <a:t>Architectură</a:t>
            </a:r>
            <a:endParaRPr lang="en-US" sz="4400" smtClean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 Math" panose="02040503050406030204" pitchFamily="18" charset="0"/>
            </a:endParaRPr>
          </a:p>
          <a:p>
            <a:pPr algn="ctr"/>
            <a:r>
              <a:rPr lang="ro-RO" sz="44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 Math" panose="02040503050406030204" pitchFamily="18" charset="0"/>
              </a:rPr>
              <a:t>Rețele Neuronale </a:t>
            </a:r>
            <a:r>
              <a:rPr lang="ro-RO" sz="440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 Math" panose="02040503050406030204" pitchFamily="18" charset="0"/>
              </a:rPr>
              <a:t>de Convoluție</a:t>
            </a:r>
          </a:p>
          <a:p>
            <a:pPr algn="ctr"/>
            <a:r>
              <a:rPr lang="ro-RO" sz="4400" smtClean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 Math" panose="02040503050406030204" pitchFamily="18" charset="0"/>
              </a:rPr>
              <a:t>(CNN)</a:t>
            </a:r>
            <a:endParaRPr lang="en-US" sz="440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70" y="2442496"/>
            <a:ext cx="10447460" cy="3562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63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671" y="191703"/>
            <a:ext cx="10700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Setul de date (imagini)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443037"/>
            <a:ext cx="10058400" cy="4323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590606" y="5243025"/>
            <a:ext cx="2854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Cum eu văd.</a:t>
            </a:r>
            <a:endParaRPr lang="en-US" sz="240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9950" y="5304580"/>
            <a:ext cx="39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Cum calculatorul vede.</a:t>
            </a:r>
            <a:endParaRPr lang="en-US" sz="240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1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03200"/>
            <a:ext cx="269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Exemplu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361712"/>
            <a:ext cx="11709014" cy="4924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0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896568" y="662022"/>
            <a:ext cx="510759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smtClean="0">
                <a:ln/>
                <a:solidFill>
                  <a:schemeClr val="bg2">
                    <a:lumMod val="75000"/>
                  </a:schemeClr>
                </a:solidFill>
              </a:rPr>
              <a:t>Cum?</a:t>
            </a:r>
            <a:endParaRPr lang="en-US" sz="4800" b="1">
              <a:ln/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4896" y="292690"/>
            <a:ext cx="7143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 cu pas, </a:t>
            </a:r>
          </a:p>
          <a:p>
            <a:pPr algn="ctr"/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cum funcționează ConvNet.</a:t>
            </a:r>
            <a:endParaRPr lang="en-US" sz="48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896" y="2098017"/>
            <a:ext cx="104171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Convoluția (Convolution)</a:t>
            </a:r>
          </a:p>
          <a:p>
            <a:pPr marL="914400" indent="-914400">
              <a:buFont typeface="+mj-lt"/>
              <a:buAutoNum type="arabicPeriod"/>
            </a:pPr>
            <a:r>
              <a:rPr lang="ro-RO" sz="4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Normalizarea (Activation ReLu)</a:t>
            </a:r>
          </a:p>
          <a:p>
            <a:pPr marL="914400" indent="-914400">
              <a:buFont typeface="+mj-lt"/>
              <a:buAutoNum type="arabicPeriod"/>
            </a:pP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Unificare (Pooling)</a:t>
            </a:r>
          </a:p>
          <a:p>
            <a:pPr marL="914400" indent="-914400">
              <a:buFont typeface="+mj-lt"/>
              <a:buAutoNum type="arabicPeriod"/>
            </a:pPr>
            <a:r>
              <a:rPr lang="ro-RO" sz="4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Straturile ascunse </a:t>
            </a: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(Fully </a:t>
            </a:r>
            <a:r>
              <a:rPr lang="ro-RO" sz="4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Connected)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Instruirea</a:t>
            </a: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(Training</a:t>
            </a:r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48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Clasificarea</a:t>
            </a:r>
            <a:endParaRPr lang="en-US" sz="48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27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25650" y="281009"/>
            <a:ext cx="349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Convoluția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1912" y="53475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45563" y="5067300"/>
                <a:ext cx="421429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4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4800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63" y="5067300"/>
                <a:ext cx="421429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79316" y="5067300"/>
                <a:ext cx="364888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𝑚𝑎𝑡𝑟𝑖𝑐𝑒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𝑐𝑎𝑟𝑎𝑐𝑡𝑒𝑟𝑖𝑠𝑡𝑖𝑐</m:t>
                      </m:r>
                      <m:r>
                        <a:rPr lang="ro-RO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ă</m:t>
                      </m:r>
                    </m:oMath>
                  </m:oMathPara>
                </a14:m>
                <a:endParaRPr lang="ro-RO" sz="2000" smtClean="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o-RO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o-RO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𝑓𝑖𝑟𝑙𝑡𝑟𝑢𝑙</m:t>
                      </m:r>
                    </m:oMath>
                  </m:oMathPara>
                </a14:m>
                <a:endParaRPr lang="ro-RO" sz="2000" smtClean="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o-RO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𝑖𝑛𝑝𝑢𝑡</m:t>
                      </m:r>
                    </m:oMath>
                  </m:oMathPara>
                </a14:m>
                <a:endParaRPr lang="ro-RO" sz="2000" smtClean="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ro-RO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o-RO" sz="2000" b="0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sz="2000" smtClean="0">
                  <a:solidFill>
                    <a:schemeClr val="tx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316" y="5067300"/>
                <a:ext cx="3648884" cy="1323439"/>
              </a:xfrm>
              <a:prstGeom prst="rect">
                <a:avLst/>
              </a:prstGeom>
              <a:blipFill>
                <a:blip r:embed="rId3"/>
                <a:stretch>
                  <a:fillRect l="-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5" y="1392213"/>
            <a:ext cx="6961548" cy="3093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7569200" y="1169001"/>
            <a:ext cx="4622800" cy="3539430"/>
          </a:xfrm>
          <a:prstGeom prst="rect">
            <a:avLst/>
          </a:prstGeom>
          <a:solidFill>
            <a:srgbClr val="26283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– imaginile de intrare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o-RO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 – mai sunt numite </a:t>
            </a:r>
          </a:p>
          <a:p>
            <a:r>
              <a:rPr lang="ro-RO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(</a:t>
            </a:r>
            <a:r>
              <a:rPr lang="en-US" sz="2400" i="1" smtClean="0">
                <a:solidFill>
                  <a:schemeClr val="tx1">
                    <a:lumMod val="95000"/>
                  </a:schemeClr>
                </a:solidFill>
              </a:rPr>
              <a:t>weights</a:t>
            </a:r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,</a:t>
            </a:r>
            <a:r>
              <a:rPr lang="ro-RO" sz="240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2400" i="1" smtClean="0">
                <a:solidFill>
                  <a:schemeClr val="tx1">
                    <a:lumMod val="95000"/>
                  </a:schemeClr>
                </a:solidFill>
              </a:rPr>
              <a:t>kernels</a:t>
            </a:r>
            <a:r>
              <a:rPr lang="ro-RO" sz="2400" i="1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2400">
                <a:solidFill>
                  <a:schemeClr val="tx1">
                    <a:lumMod val="95000"/>
                  </a:schemeClr>
                </a:solidFill>
              </a:rPr>
              <a:t>sau</a:t>
            </a:r>
            <a:r>
              <a:rPr lang="ro-RO" sz="240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2400" i="1" smtClean="0">
                <a:solidFill>
                  <a:schemeClr val="tx1">
                    <a:lumMod val="95000"/>
                  </a:schemeClr>
                </a:solidFill>
              </a:rPr>
              <a:t>features</a:t>
            </a:r>
            <a:r>
              <a:rPr lang="ro-RO" sz="2800" smtClean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endParaRPr lang="ro-RO" sz="2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Matricea </a:t>
            </a:r>
            <a:r>
              <a:rPr lang="en-US" sz="2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rezultat : </a:t>
            </a:r>
            <a:r>
              <a:rPr lang="en-US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o-RO" sz="28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o-RO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sz="24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2400" i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hartă de activare</a:t>
            </a:r>
            <a:r>
              <a:rPr lang="en-US" sz="24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  <a:r>
              <a:rPr lang="en-US" sz="28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 </a:t>
            </a:r>
            <a:endParaRPr lang="ro-RO" sz="28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o-RO" sz="2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sz="24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2400" i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hartă a funcțiilor</a:t>
            </a:r>
            <a:r>
              <a:rPr lang="en-US" sz="240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en-US" sz="2400" smtClean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71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2634" y="238221"/>
            <a:ext cx="3573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Convoluția</a:t>
            </a:r>
            <a:endParaRPr lang="en-US" sz="480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1912" y="5347504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8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3580" y="1571643"/>
            <a:ext cx="5658420" cy="4486257"/>
            <a:chOff x="661685" y="1340272"/>
            <a:chExt cx="3647556" cy="28955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85" y="1340272"/>
              <a:ext cx="3647556" cy="243018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TextBox 2"/>
            <p:cNvSpPr txBox="1"/>
            <p:nvPr/>
          </p:nvSpPr>
          <p:spPr>
            <a:xfrm>
              <a:off x="1477013" y="3835750"/>
              <a:ext cx="2016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o-RO" sz="2000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Imaginea originală</a:t>
              </a:r>
              <a:endParaRPr lang="en-US" sz="200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24768" y="1571643"/>
            <a:ext cx="5976731" cy="4276658"/>
            <a:chOff x="4854340" y="1382326"/>
            <a:chExt cx="3834610" cy="2760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340" y="1382326"/>
              <a:ext cx="3834610" cy="243018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4854340" y="3877092"/>
              <a:ext cx="3834610" cy="265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sz="2000" b="1" i="1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  <a:r>
                <a:rPr lang="ro-RO" sz="2000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imagini văzute prin </a:t>
              </a:r>
              <a:r>
                <a:rPr lang="en-US" sz="2000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</a:t>
              </a:r>
              <a:r>
                <a:rPr lang="ro-RO" sz="2000" i="1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fereastra de vizualizare</a:t>
              </a:r>
              <a:r>
                <a:rPr lang="en-US" sz="2000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89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>
        <a:solidFill>
          <a:schemeClr val="bg1">
            <a:lumMod val="85000"/>
            <a:lumOff val="15000"/>
          </a:schemeClr>
        </a:solidFill>
        <a:ln>
          <a:solidFill>
            <a:srgbClr val="C7934A"/>
          </a:solidFill>
        </a:ln>
      </a:spPr>
      <a:bodyPr wrap="none" rtlCol="0">
        <a:spAutoFit/>
      </a:bodyPr>
      <a:lstStyle>
        <a:defPPr>
          <a:defRPr sz="2800" smtClean="0">
            <a:solidFill>
              <a:schemeClr val="tx1">
                <a:lumMod val="9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1593</TotalTime>
  <Words>418</Words>
  <Application>Microsoft Office PowerPoint</Application>
  <PresentationFormat>Widescreen</PresentationFormat>
  <Paragraphs>120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104</cp:revision>
  <dcterms:created xsi:type="dcterms:W3CDTF">2019-01-06T13:02:41Z</dcterms:created>
  <dcterms:modified xsi:type="dcterms:W3CDTF">2019-01-11T09:53:10Z</dcterms:modified>
</cp:coreProperties>
</file>